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73" r:id="rId3"/>
    <p:sldId id="386" r:id="rId4"/>
    <p:sldId id="372" r:id="rId5"/>
    <p:sldId id="286" r:id="rId6"/>
    <p:sldId id="298" r:id="rId7"/>
    <p:sldId id="287" r:id="rId8"/>
    <p:sldId id="380" r:id="rId9"/>
    <p:sldId id="382" r:id="rId10"/>
    <p:sldId id="383" r:id="rId11"/>
    <p:sldId id="377" r:id="rId12"/>
    <p:sldId id="3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CAUs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DCDCD"/>
    <a:srgbClr val="5F56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1">
                <a:solidFill>
                  <a:srgbClr val="002060"/>
                </a:solidFill>
                <a:latin typeface="Cambria" pitchFamily="18" charset="0"/>
              </a:defRPr>
            </a:pPr>
            <a:r>
              <a:rPr lang="ru-RU" sz="1600" b="1">
                <a:solidFill>
                  <a:srgbClr val="002060"/>
                </a:solidFill>
                <a:latin typeface="Cambria" pitchFamily="18" charset="0"/>
              </a:rPr>
              <a:t>Объем</a:t>
            </a:r>
            <a:r>
              <a:rPr lang="ru-RU" sz="1600" b="1" baseline="0">
                <a:solidFill>
                  <a:srgbClr val="002060"/>
                </a:solidFill>
                <a:latin typeface="Cambria" pitchFamily="18" charset="0"/>
              </a:rPr>
              <a:t> инвестиций в основной капитал, млрд. руб.</a:t>
            </a:r>
            <a:endParaRPr lang="ru-RU" sz="1600" b="1">
              <a:solidFill>
                <a:srgbClr val="002060"/>
              </a:solidFill>
              <a:latin typeface="Cambria" pitchFamily="18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latin typeface="Cambria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Инвестиции!$B$2:$H$2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Инвестиции!$B$3:$H$3</c:f>
              <c:numCache>
                <c:formatCode>General</c:formatCode>
                <c:ptCount val="7"/>
                <c:pt idx="0">
                  <c:v>12.9</c:v>
                </c:pt>
                <c:pt idx="1">
                  <c:v>21.7</c:v>
                </c:pt>
                <c:pt idx="2">
                  <c:v>32.5</c:v>
                </c:pt>
                <c:pt idx="3">
                  <c:v>47.8</c:v>
                </c:pt>
                <c:pt idx="4">
                  <c:v>48.7</c:v>
                </c:pt>
                <c:pt idx="5">
                  <c:v>51</c:v>
                </c:pt>
                <c:pt idx="6">
                  <c:v>61.7</c:v>
                </c:pt>
              </c:numCache>
            </c:numRef>
          </c:val>
        </c:ser>
        <c:dLbls>
          <c:showVal val="1"/>
        </c:dLbls>
        <c:axId val="66112128"/>
        <c:axId val="60653952"/>
      </c:barChart>
      <c:catAx>
        <c:axId val="66112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pPr>
            <a:endParaRPr lang="ru-RU"/>
          </a:p>
        </c:txPr>
        <c:crossAx val="60653952"/>
        <c:crosses val="autoZero"/>
        <c:auto val="1"/>
        <c:lblAlgn val="ctr"/>
        <c:lblOffset val="100"/>
      </c:catAx>
      <c:valAx>
        <c:axId val="60653952"/>
        <c:scaling>
          <c:orientation val="minMax"/>
        </c:scaling>
        <c:delete val="1"/>
        <c:axPos val="l"/>
        <c:numFmt formatCode="General" sourceLinked="1"/>
        <c:tickLblPos val="none"/>
        <c:crossAx val="6611212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EDDBF-FE35-46AD-B4F3-D9B940B01B4A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7EBFDDC-85AA-4504-8B24-F6E1D8E1083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400" b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2,4 млрд. руб.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за счет средств федерального бюджета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(«Развитие транспортной системы России», подпрограмма «Гражданская авиация», Постановление Правительства РФ №1163 от 30.12.2009)</a:t>
          </a:r>
          <a:endParaRPr lang="ru-RU" sz="1200" b="0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F8CEEF4A-E655-4A09-AFB5-F458DDDDF566}" type="parTrans" cxnId="{5338BFB0-DE10-4639-AB71-CAD9B9A3315D}">
      <dgm:prSet/>
      <dgm:spPr/>
      <dgm:t>
        <a:bodyPr/>
        <a:lstStyle/>
        <a:p>
          <a:endParaRPr lang="ru-RU"/>
        </a:p>
      </dgm:t>
    </dgm:pt>
    <dgm:pt modelId="{A4A3E74A-A244-4401-B7B5-B13D83533EED}" type="sibTrans" cxnId="{5338BFB0-DE10-4639-AB71-CAD9B9A3315D}">
      <dgm:prSet/>
      <dgm:spPr/>
      <dgm:t>
        <a:bodyPr/>
        <a:lstStyle/>
        <a:p>
          <a:endParaRPr lang="ru-RU"/>
        </a:p>
      </dgm:t>
    </dgm:pt>
    <dgm:pt modelId="{DBEC673A-B7BE-4444-BA16-BD8E2CF77A3A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Реконструкция аэропортового комплекса «Ульяновск-Центральный» (ВПП, рулёжные дорожки, места стоянки ВС)</a:t>
          </a:r>
          <a:endParaRPr lang="ru-RU" sz="1400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A0849012-CC0B-4BAF-BC73-4D152053E9EE}" type="parTrans" cxnId="{43BCF0B9-BFBF-42D5-BA83-7A57E4BB820B}">
      <dgm:prSet/>
      <dgm:spPr/>
      <dgm:t>
        <a:bodyPr/>
        <a:lstStyle/>
        <a:p>
          <a:endParaRPr lang="ru-RU"/>
        </a:p>
      </dgm:t>
    </dgm:pt>
    <dgm:pt modelId="{F73BFF8F-6077-4132-A779-7BC79D5A9C2F}" type="sibTrans" cxnId="{43BCF0B9-BFBF-42D5-BA83-7A57E4BB820B}">
      <dgm:prSet/>
      <dgm:spPr/>
      <dgm:t>
        <a:bodyPr/>
        <a:lstStyle/>
        <a:p>
          <a:endParaRPr lang="ru-RU"/>
        </a:p>
      </dgm:t>
    </dgm:pt>
    <dgm:pt modelId="{74E60E88-2A1B-4696-B46C-C6AAF96B269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0.831 млрд. руб.</a:t>
          </a:r>
        </a:p>
        <a:p>
          <a:pPr>
            <a:spcAft>
              <a:spcPts val="0"/>
            </a:spcAft>
          </a:pPr>
          <a:r>
            <a:rPr lang="ru-RU" sz="1400" b="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за счет средств регионального бюджета Ульяновской области (ОЦП «Ульяновск-авиационная столица» на 2012-2015 годы)</a:t>
          </a:r>
          <a:endParaRPr lang="ru-RU" sz="1400" b="1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A97AC21A-91ED-4C7D-9DAA-0A13B56E084A}" type="parTrans" cxnId="{760C3258-374B-44BB-8A9B-79940E939482}">
      <dgm:prSet/>
      <dgm:spPr/>
      <dgm:t>
        <a:bodyPr/>
        <a:lstStyle/>
        <a:p>
          <a:endParaRPr lang="ru-RU"/>
        </a:p>
      </dgm:t>
    </dgm:pt>
    <dgm:pt modelId="{AD79D87F-A528-4FA3-9102-7C477916C121}" type="sibTrans" cxnId="{760C3258-374B-44BB-8A9B-79940E939482}">
      <dgm:prSet/>
      <dgm:spPr/>
      <dgm:t>
        <a:bodyPr/>
        <a:lstStyle/>
        <a:p>
          <a:endParaRPr lang="ru-RU"/>
        </a:p>
      </dgm:t>
    </dgm:pt>
    <dgm:pt modelId="{A61502B9-3989-4642-A8D6-2C36FC3720F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180975" indent="-180975" defTabSz="6223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Реконструкция аэровокзала «Ульяновск-Центральный»</a:t>
          </a:r>
          <a:endParaRPr lang="ru-RU" sz="1400" b="0" dirty="0">
            <a:latin typeface="Cambria" pitchFamily="18" charset="0"/>
          </a:endParaRPr>
        </a:p>
      </dgm:t>
    </dgm:pt>
    <dgm:pt modelId="{702CDF8F-4990-4121-A62B-6C5B6F10588C}" type="parTrans" cxnId="{4D1B5A09-00ED-4E21-A1DE-F4CD7AEAA08A}">
      <dgm:prSet/>
      <dgm:spPr/>
      <dgm:t>
        <a:bodyPr/>
        <a:lstStyle/>
        <a:p>
          <a:endParaRPr lang="ru-RU"/>
        </a:p>
      </dgm:t>
    </dgm:pt>
    <dgm:pt modelId="{B0148C3A-D770-49C2-A53D-9FF80E9037A6}" type="sibTrans" cxnId="{4D1B5A09-00ED-4E21-A1DE-F4CD7AEAA08A}">
      <dgm:prSet/>
      <dgm:spPr/>
      <dgm:t>
        <a:bodyPr/>
        <a:lstStyle/>
        <a:p>
          <a:endParaRPr lang="ru-RU"/>
        </a:p>
      </dgm:t>
    </dgm:pt>
    <dgm:pt modelId="{AF98FECA-04D6-4614-98F6-BCC04D4AAAE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800" b="1" dirty="0" smtClean="0">
              <a:solidFill>
                <a:srgbClr val="1F497D">
                  <a:lumMod val="75000"/>
                </a:srgbClr>
              </a:solidFill>
              <a:latin typeface="Calibri"/>
            </a:rPr>
            <a:t> </a:t>
          </a:r>
          <a:r>
            <a:rPr lang="ru-RU" sz="2400" b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4,5 млрд.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за счет средств частных инвесторов</a:t>
          </a:r>
          <a:endParaRPr lang="ru-RU" sz="1400" b="0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26643D6B-57B5-45DE-B715-A0EF6E520067}" type="parTrans" cxnId="{1C1B220D-9464-484F-9837-E153B231F9B6}">
      <dgm:prSet/>
      <dgm:spPr/>
      <dgm:t>
        <a:bodyPr/>
        <a:lstStyle/>
        <a:p>
          <a:endParaRPr lang="ru-RU"/>
        </a:p>
      </dgm:t>
    </dgm:pt>
    <dgm:pt modelId="{B2CF6E4E-573B-428C-9D28-ED02F0E4C76A}" type="sibTrans" cxnId="{1C1B220D-9464-484F-9837-E153B231F9B6}">
      <dgm:prSet/>
      <dgm:spPr/>
      <dgm:t>
        <a:bodyPr/>
        <a:lstStyle/>
        <a:p>
          <a:endParaRPr lang="ru-RU"/>
        </a:p>
      </dgm:t>
    </dgm:pt>
    <dgm:pt modelId="{B0B7B56D-2239-47CB-911A-2A85D4E04249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Развитие инфраструктуры ПОЭЗ</a:t>
          </a:r>
          <a:endParaRPr lang="ru-RU" sz="1400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5A818184-9743-4F3B-A4EF-BA305BE91CA6}" type="parTrans" cxnId="{B8BA3C92-6819-4761-95A5-C566A63B7C0A}">
      <dgm:prSet/>
      <dgm:spPr/>
      <dgm:t>
        <a:bodyPr/>
        <a:lstStyle/>
        <a:p>
          <a:endParaRPr lang="ru-RU"/>
        </a:p>
      </dgm:t>
    </dgm:pt>
    <dgm:pt modelId="{8DB00961-328F-4AB7-9791-87814AB5AF87}" type="sibTrans" cxnId="{B8BA3C92-6819-4761-95A5-C566A63B7C0A}">
      <dgm:prSet/>
      <dgm:spPr/>
      <dgm:t>
        <a:bodyPr/>
        <a:lstStyle/>
        <a:p>
          <a:endParaRPr lang="ru-RU"/>
        </a:p>
      </dgm:t>
    </dgm:pt>
    <dgm:pt modelId="{211C0ABB-C5A3-4168-8C4D-D7E0B52ED912}">
      <dgm:prSet custT="1"/>
      <dgm:spPr/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Строительство инфраструктуры ПОЭЗ</a:t>
          </a:r>
          <a:endParaRPr lang="ru-RU" sz="1400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4C181BEB-E927-48E7-A369-A16D6FFA6D49}" type="parTrans" cxnId="{8EDC179B-02E9-4B66-A0C7-A1D753E94787}">
      <dgm:prSet/>
      <dgm:spPr/>
      <dgm:t>
        <a:bodyPr/>
        <a:lstStyle/>
        <a:p>
          <a:endParaRPr lang="ru-RU"/>
        </a:p>
      </dgm:t>
    </dgm:pt>
    <dgm:pt modelId="{31FECB42-8FBC-48B7-9B5A-05515C34E936}" type="sibTrans" cxnId="{8EDC179B-02E9-4B66-A0C7-A1D753E94787}">
      <dgm:prSet/>
      <dgm:spPr/>
      <dgm:t>
        <a:bodyPr/>
        <a:lstStyle/>
        <a:p>
          <a:endParaRPr lang="ru-RU"/>
        </a:p>
      </dgm:t>
    </dgm:pt>
    <dgm:pt modelId="{9DA58B6A-B0B6-4022-B631-3D2D26107F6C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rPr>
            <a:t>Строительство инфраструктуры ПОЭЗ</a:t>
          </a:r>
          <a:endParaRPr lang="ru-RU" sz="1400" dirty="0">
            <a:solidFill>
              <a:srgbClr val="1F497D">
                <a:lumMod val="75000"/>
              </a:srgbClr>
            </a:solidFill>
            <a:latin typeface="Cambria" pitchFamily="18" charset="0"/>
          </a:endParaRPr>
        </a:p>
      </dgm:t>
    </dgm:pt>
    <dgm:pt modelId="{9035182A-726C-4B05-9AED-422A2EBFC740}" type="parTrans" cxnId="{D7C53BDB-72CD-41B2-8945-511383EC2279}">
      <dgm:prSet/>
      <dgm:spPr/>
      <dgm:t>
        <a:bodyPr/>
        <a:lstStyle/>
        <a:p>
          <a:endParaRPr lang="ru-RU"/>
        </a:p>
      </dgm:t>
    </dgm:pt>
    <dgm:pt modelId="{F56E45A8-BDEA-434F-B34F-C926B8A39E6B}" type="sibTrans" cxnId="{D7C53BDB-72CD-41B2-8945-511383EC2279}">
      <dgm:prSet/>
      <dgm:spPr/>
      <dgm:t>
        <a:bodyPr/>
        <a:lstStyle/>
        <a:p>
          <a:endParaRPr lang="ru-RU"/>
        </a:p>
      </dgm:t>
    </dgm:pt>
    <dgm:pt modelId="{0BD63C2B-12D8-4C1A-B3D3-3BB8FC47D2C2}" type="pres">
      <dgm:prSet presAssocID="{3D5EDDBF-FE35-46AD-B4F3-D9B940B01B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8297E-6B42-46B7-9102-1F136EEFC1B9}" type="pres">
      <dgm:prSet presAssocID="{F7EBFDDC-85AA-4504-8B24-F6E1D8E10836}" presName="linNode" presStyleCnt="0"/>
      <dgm:spPr/>
    </dgm:pt>
    <dgm:pt modelId="{7FA65449-0578-4489-B694-E5D0B3FADBAB}" type="pres">
      <dgm:prSet presAssocID="{F7EBFDDC-85AA-4504-8B24-F6E1D8E10836}" presName="parentText" presStyleLbl="node1" presStyleIdx="0" presStyleCnt="3" custScaleY="117577" custLinFactNeighborX="-130" custLinFactNeighborY="66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9681-D19C-41E6-800C-A53A33C392C6}" type="pres">
      <dgm:prSet presAssocID="{F7EBFDDC-85AA-4504-8B24-F6E1D8E10836}" presName="descendantText" presStyleLbl="alignAccFollowNode1" presStyleIdx="0" presStyleCnt="3" custScaleY="144531" custLinFactNeighborX="2263" custLinFactNeighborY="2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038F-FF97-4F0A-A87D-48C7674648D3}" type="pres">
      <dgm:prSet presAssocID="{A4A3E74A-A244-4401-B7B5-B13D83533EED}" presName="sp" presStyleCnt="0"/>
      <dgm:spPr/>
    </dgm:pt>
    <dgm:pt modelId="{1F0ABA0B-F001-4B56-8100-5AAD83C5EEFA}" type="pres">
      <dgm:prSet presAssocID="{74E60E88-2A1B-4696-B46C-C6AAF96B269B}" presName="linNode" presStyleCnt="0"/>
      <dgm:spPr/>
    </dgm:pt>
    <dgm:pt modelId="{611217C7-113C-4470-92B3-3A1F8B2B6306}" type="pres">
      <dgm:prSet presAssocID="{74E60E88-2A1B-4696-B46C-C6AAF96B269B}" presName="parentText" presStyleLbl="node1" presStyleIdx="1" presStyleCnt="3" custLinFactNeighborX="-181" custLinFactNeighborY="-2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B179B-B6A2-49F4-B1D6-A8BBA14F65C3}" type="pres">
      <dgm:prSet presAssocID="{74E60E88-2A1B-4696-B46C-C6AAF96B269B}" presName="descendantText" presStyleLbl="alignAccFollowNode1" presStyleIdx="1" presStyleCnt="3" custScaleY="115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6CA9A-9FCB-46A8-B983-51B41EB33394}" type="pres">
      <dgm:prSet presAssocID="{AD79D87F-A528-4FA3-9102-7C477916C121}" presName="sp" presStyleCnt="0"/>
      <dgm:spPr/>
    </dgm:pt>
    <dgm:pt modelId="{A35A40A5-0AE9-4BB5-A735-56E9E1FF8199}" type="pres">
      <dgm:prSet presAssocID="{AF98FECA-04D6-4614-98F6-BCC04D4AAAE2}" presName="linNode" presStyleCnt="0"/>
      <dgm:spPr/>
    </dgm:pt>
    <dgm:pt modelId="{839045E9-E7A0-4428-B945-DA172C1588C6}" type="pres">
      <dgm:prSet presAssocID="{AF98FECA-04D6-4614-98F6-BCC04D4AAAE2}" presName="parentText" presStyleLbl="node1" presStyleIdx="2" presStyleCnt="3" custLinFactNeighborX="-281" custLinFactNeighborY="-3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537E-1454-4C25-B415-DFB8407DAFA7}" type="pres">
      <dgm:prSet presAssocID="{AF98FECA-04D6-4614-98F6-BCC04D4AAAE2}" presName="descendantText" presStyleLbl="alignAccFollowNode1" presStyleIdx="2" presStyleCnt="3" custScaleY="121522" custLinFactNeighborX="-1088" custLinFactNeighborY="-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9DDC4-13A9-495A-87F2-7B17A7288A9D}" type="presOf" srcId="{B0B7B56D-2239-47CB-911A-2A85D4E04249}" destId="{ABE3537E-1454-4C25-B415-DFB8407DAFA7}" srcOrd="0" destOrd="0" presId="urn:microsoft.com/office/officeart/2005/8/layout/vList5"/>
    <dgm:cxn modelId="{4D1B5A09-00ED-4E21-A1DE-F4CD7AEAA08A}" srcId="{74E60E88-2A1B-4696-B46C-C6AAF96B269B}" destId="{A61502B9-3989-4642-A8D6-2C36FC3720F7}" srcOrd="0" destOrd="0" parTransId="{702CDF8F-4990-4121-A62B-6C5B6F10588C}" sibTransId="{B0148C3A-D770-49C2-A53D-9FF80E9037A6}"/>
    <dgm:cxn modelId="{2B712890-4BA7-490A-9E0F-74ABA3710E8B}" type="presOf" srcId="{211C0ABB-C5A3-4168-8C4D-D7E0B52ED912}" destId="{9E8B179B-B6A2-49F4-B1D6-A8BBA14F65C3}" srcOrd="0" destOrd="1" presId="urn:microsoft.com/office/officeart/2005/8/layout/vList5"/>
    <dgm:cxn modelId="{79B2484B-98A6-4184-8913-08817CB327E9}" type="presOf" srcId="{9DA58B6A-B0B6-4022-B631-3D2D26107F6C}" destId="{07D39681-D19C-41E6-800C-A53A33C392C6}" srcOrd="0" destOrd="1" presId="urn:microsoft.com/office/officeart/2005/8/layout/vList5"/>
    <dgm:cxn modelId="{32B4665A-F727-4FF1-A7E7-740421364A15}" type="presOf" srcId="{AF98FECA-04D6-4614-98F6-BCC04D4AAAE2}" destId="{839045E9-E7A0-4428-B945-DA172C1588C6}" srcOrd="0" destOrd="0" presId="urn:microsoft.com/office/officeart/2005/8/layout/vList5"/>
    <dgm:cxn modelId="{9F734A30-B741-485A-9BAA-87FAE89B5EDC}" type="presOf" srcId="{74E60E88-2A1B-4696-B46C-C6AAF96B269B}" destId="{611217C7-113C-4470-92B3-3A1F8B2B6306}" srcOrd="0" destOrd="0" presId="urn:microsoft.com/office/officeart/2005/8/layout/vList5"/>
    <dgm:cxn modelId="{1C1B220D-9464-484F-9837-E153B231F9B6}" srcId="{3D5EDDBF-FE35-46AD-B4F3-D9B940B01B4A}" destId="{AF98FECA-04D6-4614-98F6-BCC04D4AAAE2}" srcOrd="2" destOrd="0" parTransId="{26643D6B-57B5-45DE-B715-A0EF6E520067}" sibTransId="{B2CF6E4E-573B-428C-9D28-ED02F0E4C76A}"/>
    <dgm:cxn modelId="{C45F423C-6A55-40E1-B0DA-B608BA51C314}" type="presOf" srcId="{F7EBFDDC-85AA-4504-8B24-F6E1D8E10836}" destId="{7FA65449-0578-4489-B694-E5D0B3FADBAB}" srcOrd="0" destOrd="0" presId="urn:microsoft.com/office/officeart/2005/8/layout/vList5"/>
    <dgm:cxn modelId="{8EDC179B-02E9-4B66-A0C7-A1D753E94787}" srcId="{74E60E88-2A1B-4696-B46C-C6AAF96B269B}" destId="{211C0ABB-C5A3-4168-8C4D-D7E0B52ED912}" srcOrd="1" destOrd="0" parTransId="{4C181BEB-E927-48E7-A369-A16D6FFA6D49}" sibTransId="{31FECB42-8FBC-48B7-9B5A-05515C34E936}"/>
    <dgm:cxn modelId="{43BCF0B9-BFBF-42D5-BA83-7A57E4BB820B}" srcId="{F7EBFDDC-85AA-4504-8B24-F6E1D8E10836}" destId="{DBEC673A-B7BE-4444-BA16-BD8E2CF77A3A}" srcOrd="0" destOrd="0" parTransId="{A0849012-CC0B-4BAF-BC73-4D152053E9EE}" sibTransId="{F73BFF8F-6077-4132-A779-7BC79D5A9C2F}"/>
    <dgm:cxn modelId="{4D2ECF32-4AE9-40C4-B667-426E1E0B4D7C}" type="presOf" srcId="{3D5EDDBF-FE35-46AD-B4F3-D9B940B01B4A}" destId="{0BD63C2B-12D8-4C1A-B3D3-3BB8FC47D2C2}" srcOrd="0" destOrd="0" presId="urn:microsoft.com/office/officeart/2005/8/layout/vList5"/>
    <dgm:cxn modelId="{760C3258-374B-44BB-8A9B-79940E939482}" srcId="{3D5EDDBF-FE35-46AD-B4F3-D9B940B01B4A}" destId="{74E60E88-2A1B-4696-B46C-C6AAF96B269B}" srcOrd="1" destOrd="0" parTransId="{A97AC21A-91ED-4C7D-9DAA-0A13B56E084A}" sibTransId="{AD79D87F-A528-4FA3-9102-7C477916C121}"/>
    <dgm:cxn modelId="{D7C53BDB-72CD-41B2-8945-511383EC2279}" srcId="{F7EBFDDC-85AA-4504-8B24-F6E1D8E10836}" destId="{9DA58B6A-B0B6-4022-B631-3D2D26107F6C}" srcOrd="1" destOrd="0" parTransId="{9035182A-726C-4B05-9AED-422A2EBFC740}" sibTransId="{F56E45A8-BDEA-434F-B34F-C926B8A39E6B}"/>
    <dgm:cxn modelId="{43146F86-8275-4B92-B0EF-FEDEC336A4D7}" type="presOf" srcId="{DBEC673A-B7BE-4444-BA16-BD8E2CF77A3A}" destId="{07D39681-D19C-41E6-800C-A53A33C392C6}" srcOrd="0" destOrd="0" presId="urn:microsoft.com/office/officeart/2005/8/layout/vList5"/>
    <dgm:cxn modelId="{27E6EF71-3A81-4B4A-945B-479415CD6885}" type="presOf" srcId="{A61502B9-3989-4642-A8D6-2C36FC3720F7}" destId="{9E8B179B-B6A2-49F4-B1D6-A8BBA14F65C3}" srcOrd="0" destOrd="0" presId="urn:microsoft.com/office/officeart/2005/8/layout/vList5"/>
    <dgm:cxn modelId="{5338BFB0-DE10-4639-AB71-CAD9B9A3315D}" srcId="{3D5EDDBF-FE35-46AD-B4F3-D9B940B01B4A}" destId="{F7EBFDDC-85AA-4504-8B24-F6E1D8E10836}" srcOrd="0" destOrd="0" parTransId="{F8CEEF4A-E655-4A09-AFB5-F458DDDDF566}" sibTransId="{A4A3E74A-A244-4401-B7B5-B13D83533EED}"/>
    <dgm:cxn modelId="{B8BA3C92-6819-4761-95A5-C566A63B7C0A}" srcId="{AF98FECA-04D6-4614-98F6-BCC04D4AAAE2}" destId="{B0B7B56D-2239-47CB-911A-2A85D4E04249}" srcOrd="0" destOrd="0" parTransId="{5A818184-9743-4F3B-A4EF-BA305BE91CA6}" sibTransId="{8DB00961-328F-4AB7-9791-87814AB5AF87}"/>
    <dgm:cxn modelId="{04B163CA-D433-45CC-AE7D-3E8A30B23937}" type="presParOf" srcId="{0BD63C2B-12D8-4C1A-B3D3-3BB8FC47D2C2}" destId="{7208297E-6B42-46B7-9102-1F136EEFC1B9}" srcOrd="0" destOrd="0" presId="urn:microsoft.com/office/officeart/2005/8/layout/vList5"/>
    <dgm:cxn modelId="{5A818DF6-5578-415C-BCC0-1D1EB2AF82CC}" type="presParOf" srcId="{7208297E-6B42-46B7-9102-1F136EEFC1B9}" destId="{7FA65449-0578-4489-B694-E5D0B3FADBAB}" srcOrd="0" destOrd="0" presId="urn:microsoft.com/office/officeart/2005/8/layout/vList5"/>
    <dgm:cxn modelId="{6D38812A-32A5-4E69-845C-6133A5B52DBA}" type="presParOf" srcId="{7208297E-6B42-46B7-9102-1F136EEFC1B9}" destId="{07D39681-D19C-41E6-800C-A53A33C392C6}" srcOrd="1" destOrd="0" presId="urn:microsoft.com/office/officeart/2005/8/layout/vList5"/>
    <dgm:cxn modelId="{27E3FF9C-CD87-402B-9AD4-F7383D204AE6}" type="presParOf" srcId="{0BD63C2B-12D8-4C1A-B3D3-3BB8FC47D2C2}" destId="{7120038F-FF97-4F0A-A87D-48C7674648D3}" srcOrd="1" destOrd="0" presId="urn:microsoft.com/office/officeart/2005/8/layout/vList5"/>
    <dgm:cxn modelId="{CC3CEF1E-7488-4A2E-8B79-83D314DD7FCE}" type="presParOf" srcId="{0BD63C2B-12D8-4C1A-B3D3-3BB8FC47D2C2}" destId="{1F0ABA0B-F001-4B56-8100-5AAD83C5EEFA}" srcOrd="2" destOrd="0" presId="urn:microsoft.com/office/officeart/2005/8/layout/vList5"/>
    <dgm:cxn modelId="{EAC08A7F-A8A5-4A0E-889B-AD963FB5B308}" type="presParOf" srcId="{1F0ABA0B-F001-4B56-8100-5AAD83C5EEFA}" destId="{611217C7-113C-4470-92B3-3A1F8B2B6306}" srcOrd="0" destOrd="0" presId="urn:microsoft.com/office/officeart/2005/8/layout/vList5"/>
    <dgm:cxn modelId="{F1916E61-29DA-4479-AB6C-1C1D8ECDAC32}" type="presParOf" srcId="{1F0ABA0B-F001-4B56-8100-5AAD83C5EEFA}" destId="{9E8B179B-B6A2-49F4-B1D6-A8BBA14F65C3}" srcOrd="1" destOrd="0" presId="urn:microsoft.com/office/officeart/2005/8/layout/vList5"/>
    <dgm:cxn modelId="{58B4F518-03EB-4547-A981-585C2D5E7446}" type="presParOf" srcId="{0BD63C2B-12D8-4C1A-B3D3-3BB8FC47D2C2}" destId="{9CE6CA9A-9FCB-46A8-B983-51B41EB33394}" srcOrd="3" destOrd="0" presId="urn:microsoft.com/office/officeart/2005/8/layout/vList5"/>
    <dgm:cxn modelId="{9DC390F7-3520-445E-8BE1-F7A43A6462E1}" type="presParOf" srcId="{0BD63C2B-12D8-4C1A-B3D3-3BB8FC47D2C2}" destId="{A35A40A5-0AE9-4BB5-A735-56E9E1FF8199}" srcOrd="4" destOrd="0" presId="urn:microsoft.com/office/officeart/2005/8/layout/vList5"/>
    <dgm:cxn modelId="{0BAFA7B2-CA9A-4A2F-B888-04B138DA6A36}" type="presParOf" srcId="{A35A40A5-0AE9-4BB5-A735-56E9E1FF8199}" destId="{839045E9-E7A0-4428-B945-DA172C1588C6}" srcOrd="0" destOrd="0" presId="urn:microsoft.com/office/officeart/2005/8/layout/vList5"/>
    <dgm:cxn modelId="{357A2A49-931D-4967-A602-0E90D583F742}" type="presParOf" srcId="{A35A40A5-0AE9-4BB5-A735-56E9E1FF8199}" destId="{ABE3537E-1454-4C25-B415-DFB8407DAF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BB4F95-3E7A-4EC5-832F-8BDAF071228B}" type="datetimeFigureOut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B3A842-27D2-4289-9806-68974E8576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45D6F-E008-43F7-ABAA-40963D950B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A60B6-9576-4A2C-AE29-7686A62A7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B758E-593B-44A9-865A-8254752484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F18EA-5EDD-45CF-9E4F-B9404B960D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5FB8C-60D4-43E9-AD61-6AFA273339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80003-DE57-431B-BBD0-EB020F094B2A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B13C-6BEA-4603-BA3D-9FDF0F8B47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80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9B678-9E48-47D1-BE43-E4291997FD32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C6D0-11E2-44F6-B9E6-5F628FE6A1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CC017-EA99-4F87-A89B-B451BB95D87E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8E419-C8FC-4CEF-9496-34D6B4D6FF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80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9BF9D-330F-4DFF-BFE7-3357A02B30A0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3985-5350-472F-B5D2-6FBF44B762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2758AD-8803-4056-BD4A-1928D1CA9535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1035-FA5E-401A-AC22-E28CE46C6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80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534C1-5622-4229-8A5C-45060D4EC985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2F5A-1B80-4ACD-B80E-B322C87F6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F7963-2DFE-44BD-BE1B-9AB14B37176B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AF7A-7586-4AD0-A58F-AEC90CD62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80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29F2AC-B80D-4101-A893-464F242FF940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7EB8-DD88-4FD0-80FA-F7ED277F8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B3FC22-0C7D-4721-A8AE-222E4300CA20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9BB3-8AFE-496A-92B6-7100409AB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799703-585F-4A80-B3B2-9E3860559162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EB6F-0B57-4DE4-8309-0E6F56576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59ACB7-9A3A-41A1-9EC6-7BC98447AB12}" type="datetime1">
              <a:rPr lang="ru-RU"/>
              <a:pPr>
                <a:defRPr/>
              </a:pPr>
              <a:t>05.09.2012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92AB-36EE-4A2F-8C5F-357E78263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wmf"/><Relationship Id="rId26" Type="http://schemas.openxmlformats.org/officeDocument/2006/relationships/image" Target="../media/image27.png"/><Relationship Id="rId3" Type="http://schemas.openxmlformats.org/officeDocument/2006/relationships/hyperlink" Target="http://www.fmc-ag.de/index.htm" TargetMode="External"/><Relationship Id="rId21" Type="http://schemas.openxmlformats.org/officeDocument/2006/relationships/image" Target="../media/image24.png"/><Relationship Id="rId34" Type="http://schemas.openxmlformats.org/officeDocument/2006/relationships/image" Target="../media/image34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http://www.vikingair.com/images/viking_logo.gif" TargetMode="External"/><Relationship Id="rId33" Type="http://schemas.openxmlformats.org/officeDocument/2006/relationships/image" Target="../media/image33.png"/><Relationship Id="rId2" Type="http://schemas.openxmlformats.org/officeDocument/2006/relationships/chart" Target="../charts/chart1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gif"/><Relationship Id="rId32" Type="http://schemas.openxmlformats.org/officeDocument/2006/relationships/image" Target="../media/image32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hyperlink" Target="http://www.vikingair.com/default.aspx" TargetMode="External"/><Relationship Id="rId28" Type="http://schemas.openxmlformats.org/officeDocument/2006/relationships/image" Target="../media/image28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1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http://www.logobank.ru/images/ph/en/a/airbus.png" TargetMode="External"/><Relationship Id="rId30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313" y="2276475"/>
            <a:ext cx="878522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7900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Перспективы развития </a:t>
            </a:r>
          </a:p>
          <a:p>
            <a:pPr algn="ctr" defTabSz="977900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мультимодальных грузовых перевозок </a:t>
            </a:r>
          </a:p>
          <a:p>
            <a:pPr algn="ctr" defTabSz="977900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Ульяновской области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006475" y="333375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ru-RU" sz="1600" b="1">
                <a:solidFill>
                  <a:schemeClr val="bg1"/>
                </a:solidFill>
                <a:latin typeface="Cambria" pitchFamily="18" charset="0"/>
              </a:rPr>
              <a:t>II Международный авиатранспортный форум </a:t>
            </a:r>
          </a:p>
          <a:p>
            <a:pPr algn="ctr" defTabSz="977900"/>
            <a:r>
              <a:rPr lang="ru-RU" sz="1600" b="1">
                <a:solidFill>
                  <a:schemeClr val="bg1"/>
                </a:solidFill>
                <a:latin typeface="Cambria" pitchFamily="18" charset="0"/>
              </a:rPr>
              <a:t>«МАТФ-2012»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8063" y="4149725"/>
            <a:ext cx="70564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790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Зиннуров В.Х.,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 defTabSz="97790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заместитель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Председателя Правительства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 defTabSz="97790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Ульяновской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области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3" y="5748338"/>
            <a:ext cx="70580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7900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август,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63C0F-9CBD-4C76-B890-E71939CA5942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10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95536" y="2499446"/>
          <a:ext cx="5184576" cy="337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107950" y="1233488"/>
            <a:ext cx="5472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>
                <a:solidFill>
                  <a:srgbClr val="002060"/>
                </a:solidFill>
                <a:latin typeface="Cambria" pitchFamily="18" charset="0"/>
              </a:rPr>
              <a:t>2 место по итогам 2011 г. Ульяновская область занимает среди регионов ПФО по темпу роста физического объёма инвестиций в основной капитал.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377950" y="412750"/>
            <a:ext cx="5535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Результаты инвестиционной деятельности</a:t>
            </a:r>
          </a:p>
        </p:txBody>
      </p:sp>
      <p:pic>
        <p:nvPicPr>
          <p:cNvPr id="28677" name="Picture 37" descr="Fresenius Medical Care Corpora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588" y="2590800"/>
            <a:ext cx="1136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3556000"/>
            <a:ext cx="4905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5963" y="3090863"/>
            <a:ext cx="433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7363" y="2498725"/>
            <a:ext cx="10541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81950" y="2328863"/>
            <a:ext cx="403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5425" y="3122613"/>
            <a:ext cx="5603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8663" y="4513263"/>
            <a:ext cx="5254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32488" y="2303463"/>
            <a:ext cx="5429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94650" y="4414838"/>
            <a:ext cx="5445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1863" y="3949700"/>
            <a:ext cx="7524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8688" y="4513263"/>
            <a:ext cx="5873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1525" y="4976813"/>
            <a:ext cx="8651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46913" y="3475038"/>
            <a:ext cx="473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48375" y="3160713"/>
            <a:ext cx="508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41" descr="BAW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31050" y="3879850"/>
            <a:ext cx="42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7" descr="henkel-vs-mercedes-gp-deal-in-doubt-14504_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99175" y="3556000"/>
            <a:ext cx="40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8" descr="!PORTAL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151813" y="3879850"/>
            <a:ext cx="381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9" descr="ge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167688" y="5156200"/>
            <a:ext cx="4810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30" descr="skl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08688" y="5372100"/>
            <a:ext cx="6381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14" descr="Viking Air">
            <a:hlinkClick r:id="rId23"/>
          </p:cNvPr>
          <p:cNvPicPr>
            <a:picLocks noChangeAspect="1" noChangeArrowheads="1"/>
          </p:cNvPicPr>
          <p:nvPr/>
        </p:nvPicPr>
        <p:blipFill>
          <a:blip r:embed="rId24" r:link="rId25"/>
          <a:srcRect/>
          <a:stretch>
            <a:fillRect/>
          </a:stretch>
        </p:blipFill>
        <p:spPr bwMode="auto">
          <a:xfrm>
            <a:off x="7932738" y="4821238"/>
            <a:ext cx="7318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16" descr="http://www.logobank.ru/images/ph/en/a/airbus.png"/>
          <p:cNvPicPr>
            <a:picLocks noChangeAspect="1" noChangeArrowheads="1"/>
          </p:cNvPicPr>
          <p:nvPr/>
        </p:nvPicPr>
        <p:blipFill>
          <a:blip r:embed="rId26" r:link="rId27"/>
          <a:srcRect/>
          <a:stretch>
            <a:fillRect/>
          </a:stretch>
        </p:blipFill>
        <p:spPr bwMode="auto">
          <a:xfrm>
            <a:off x="7189788" y="4940300"/>
            <a:ext cx="4730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18" descr="http://www.ikariera.cz/katalog2007/_cz/katalog/evektor/logo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861050" y="5487988"/>
            <a:ext cx="671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34" descr="Horizontales_Logo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837363" y="5591175"/>
            <a:ext cx="10080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35" descr="Hilton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908925" y="5451475"/>
            <a:ext cx="866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33" descr="Сибирский Аграрный Холдинг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88288" y="2728913"/>
            <a:ext cx="558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Рисунок 34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678488" y="1790700"/>
            <a:ext cx="1298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Рисунок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143750" y="1790700"/>
            <a:ext cx="4191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Рисунок 36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570788" y="1573213"/>
            <a:ext cx="11096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5" name="TextBox 37"/>
          <p:cNvSpPr txBox="1">
            <a:spLocks noChangeArrowheads="1"/>
          </p:cNvSpPr>
          <p:nvPr/>
        </p:nvSpPr>
        <p:spPr bwMode="auto">
          <a:xfrm>
            <a:off x="5991225" y="1155700"/>
            <a:ext cx="2949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mbria" pitchFamily="18" charset="0"/>
              </a:rPr>
              <a:t>Крупнейшие инвесторы: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333375"/>
            <a:ext cx="4824413" cy="503238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Cambria" pitchFamily="18" charset="0"/>
                <a:ea typeface="+mn-ea"/>
                <a:cs typeface="Arial" charset="0"/>
              </a:rPr>
              <a:t>Логистический бизнес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91E2D-BC0B-469E-A327-9344CAF5E915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11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3686175"/>
            <a:ext cx="15065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2641600"/>
            <a:ext cx="11874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525" y="3398838"/>
            <a:ext cx="962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2641600"/>
            <a:ext cx="1949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00" y="5356225"/>
            <a:ext cx="1743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513" y="4656138"/>
            <a:ext cx="39004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7"/>
          <p:cNvSpPr txBox="1">
            <a:spLocks noChangeArrowheads="1"/>
          </p:cNvSpPr>
          <p:nvPr/>
        </p:nvSpPr>
        <p:spPr bwMode="auto">
          <a:xfrm>
            <a:off x="601663" y="1368425"/>
            <a:ext cx="3533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Логистические операторы, представленные в Ульяновске</a:t>
            </a:r>
          </a:p>
        </p:txBody>
      </p:sp>
      <p:pic>
        <p:nvPicPr>
          <p:cNvPr id="29706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9175" y="21510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6225" y="3608388"/>
            <a:ext cx="232886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54538" y="4206875"/>
            <a:ext cx="23209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15"/>
          <p:cNvSpPr txBox="1">
            <a:spLocks noChangeArrowheads="1"/>
          </p:cNvSpPr>
          <p:nvPr/>
        </p:nvSpPr>
        <p:spPr bwMode="auto">
          <a:xfrm>
            <a:off x="4554538" y="1368425"/>
            <a:ext cx="4141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Транспортно-логистический комплекс класса «А»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468-D76A-4E25-B94D-D3063C6156A1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12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539750" y="42545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 eaLnBrk="0" hangingPunct="0"/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Социально-экономическая эффективность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50" y="1412875"/>
            <a:ext cx="9036050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  От комплекса мер административной, финансовой, политической поддержки развития авиационных направлений экономики Ульяновской области :</a:t>
            </a:r>
          </a:p>
          <a:p>
            <a:pPr>
              <a:lnSpc>
                <a:spcPct val="150000"/>
              </a:lnSpc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Увеличение доли авиационной отрасли в валовом продукте региона с 6 до 11 процентов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Привлечение инвестиций в экономику Ульяновской области не менее 12 млрд. руб.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Создание не менее 4000 высоко оплачиваемых, квалифицируемых рабочих мест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Увеличение пассажиропотока через аэропорты г. Ульяновска на 100% (до 300 тыс. человек)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Увеличение объёма грузоперевозок авиационным транспортом через аэропорты г. Ульяновска на 100% (до 200 тыс. т)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95D50-F065-443E-9490-A88D5E750CFE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2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468313" y="333375"/>
            <a:ext cx="849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Географическое положение Ульяновского  транспортного узла</a:t>
            </a:r>
          </a:p>
        </p:txBody>
      </p:sp>
      <p:pic>
        <p:nvPicPr>
          <p:cNvPr id="16387" name="Picture 2" descr="http://ulregion.com/upload/medialibrary/945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1503363"/>
            <a:ext cx="4157662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0" descr="1s_rea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1422400"/>
            <a:ext cx="36004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A734748-5A1C-4A48-A1D0-7EA8523642D0}" type="slidenum">
              <a:rPr lang="ru-RU" smtClean="0">
                <a:solidFill>
                  <a:schemeClr val="bg1"/>
                </a:solidFill>
                <a:latin typeface="Cambria" pitchFamily="18" charset="0"/>
              </a:rPr>
              <a:pPr/>
              <a:t>3</a:t>
            </a:fld>
            <a:endParaRPr lang="ru-RU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7410" name="Picture 6" descr="http://ulregion.com/upload/medialibrary/77f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773238"/>
            <a:ext cx="73167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268538" y="376238"/>
            <a:ext cx="454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Мультимодальная инфраструктура</a:t>
            </a: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6156325" y="1557338"/>
            <a:ext cx="27273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от ПОЭЗ до г. Ульяновска - 12 км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от ПОЭЗ до федеральной автотрассы - 7 км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от ПОЭЗ до Речного порта - 25 км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железная дорога – подходит непосредственно к  ПОЭЗ и аэропорту.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497AA-266A-4F71-B379-73FAD3F1E567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4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088" y="479425"/>
            <a:ext cx="7200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77900"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Авиапредприятия в основе авиационного кластера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4600" y="3236913"/>
            <a:ext cx="141446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Авиационная столица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2500" y="5284788"/>
            <a:ext cx="2159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Авиакомпании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«Волга-Днепр»,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«Полёт»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675" y="4035425"/>
            <a:ext cx="1870075" cy="1138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Организации подготовки кадров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УВАУ ГА,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УлГУ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УлГТУ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213" y="2322513"/>
            <a:ext cx="1881187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Организации НИОКР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ВИАМ, НИАТ, УНИПТИМАШ, КБ  «Туполев», КБ «Ил»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1600" y="4035425"/>
            <a:ext cx="1917700" cy="1138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Объекты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ПОЭЗ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1600" y="2322513"/>
            <a:ext cx="193675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Промышленные предприятия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Авиастар-СП, УКБП, «Утёс», «Спектр-Авиа» и т.д.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8338" y="1268413"/>
            <a:ext cx="2443162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Аэропорты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«Ульяновск-Восточный»,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«Ульяновск-Центральный»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3981450" y="2217738"/>
            <a:ext cx="1000125" cy="85725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3994150" y="4284663"/>
            <a:ext cx="1000125" cy="85725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grpSp>
        <p:nvGrpSpPr>
          <p:cNvPr id="18444" name="Группа 22"/>
          <p:cNvGrpSpPr>
            <a:grpSpLocks/>
          </p:cNvGrpSpPr>
          <p:nvPr/>
        </p:nvGrpSpPr>
        <p:grpSpPr bwMode="auto">
          <a:xfrm>
            <a:off x="2695575" y="2809875"/>
            <a:ext cx="1012825" cy="1808163"/>
            <a:chOff x="2701152" y="2664121"/>
            <a:chExt cx="1013815" cy="1807408"/>
          </a:xfrm>
        </p:grpSpPr>
        <p:sp>
          <p:nvSpPr>
            <p:cNvPr id="19" name="Стрелка вправо 18"/>
            <p:cNvSpPr/>
            <p:nvPr/>
          </p:nvSpPr>
          <p:spPr>
            <a:xfrm rot="1409574">
              <a:off x="2701152" y="2664121"/>
              <a:ext cx="999514" cy="85689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mbria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19910263">
              <a:off x="2715454" y="3614637"/>
              <a:ext cx="999513" cy="85689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mbria" pitchFamily="18" charset="0"/>
              </a:endParaRPr>
            </a:p>
          </p:txBody>
        </p:sp>
      </p:grpSp>
      <p:grpSp>
        <p:nvGrpSpPr>
          <p:cNvPr id="18445" name="Группа 24"/>
          <p:cNvGrpSpPr>
            <a:grpSpLocks/>
          </p:cNvGrpSpPr>
          <p:nvPr/>
        </p:nvGrpSpPr>
        <p:grpSpPr bwMode="auto">
          <a:xfrm rot="10800000">
            <a:off x="5280025" y="2789238"/>
            <a:ext cx="1014413" cy="1808162"/>
            <a:chOff x="2701152" y="2664121"/>
            <a:chExt cx="1013815" cy="1807408"/>
          </a:xfrm>
        </p:grpSpPr>
        <p:sp>
          <p:nvSpPr>
            <p:cNvPr id="26" name="Стрелка вправо 25"/>
            <p:cNvSpPr/>
            <p:nvPr/>
          </p:nvSpPr>
          <p:spPr>
            <a:xfrm rot="1409574">
              <a:off x="2701152" y="2662534"/>
              <a:ext cx="999535" cy="856893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mbria" pitchFamily="18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 rot="19910263">
              <a:off x="2715432" y="3613050"/>
              <a:ext cx="999535" cy="856893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766763" y="384175"/>
            <a:ext cx="7772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7900"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Маркетинговая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стратегия развития авиационных перевозок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6667500" y="2146300"/>
            <a:ext cx="360363" cy="0"/>
          </a:xfrm>
          <a:prstGeom prst="straightConnector1">
            <a:avLst/>
          </a:prstGeom>
          <a:solidFill>
            <a:schemeClr val="accent1">
              <a:lumMod val="75000"/>
            </a:schemeClr>
          </a:solidFill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 flipV="1">
            <a:off x="6680200" y="3429000"/>
            <a:ext cx="374650" cy="0"/>
          </a:xfrm>
          <a:prstGeom prst="straightConnector1">
            <a:avLst/>
          </a:prstGeom>
          <a:solidFill>
            <a:schemeClr val="accent1">
              <a:lumMod val="75000"/>
            </a:schemeClr>
          </a:solidFill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2190750" y="2168525"/>
            <a:ext cx="433388" cy="4763"/>
          </a:xfrm>
          <a:prstGeom prst="straightConnector1">
            <a:avLst/>
          </a:prstGeom>
          <a:solidFill>
            <a:schemeClr val="accent1">
              <a:lumMod val="75000"/>
            </a:schemeClr>
          </a:solidFill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2216150" y="3413125"/>
            <a:ext cx="407988" cy="0"/>
          </a:xfrm>
          <a:prstGeom prst="straightConnector1">
            <a:avLst/>
          </a:prstGeom>
          <a:solidFill>
            <a:schemeClr val="accent1">
              <a:lumMod val="75000"/>
            </a:schemeClr>
          </a:solidFill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365125"/>
          </a:xfrm>
        </p:spPr>
        <p:txBody>
          <a:bodyPr/>
          <a:lstStyle/>
          <a:p>
            <a:pPr>
              <a:defRPr/>
            </a:pPr>
            <a:fld id="{8E190E2F-D012-41B3-A29C-3BA15F4C6AA5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5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7863" y="1697038"/>
            <a:ext cx="1928812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Техническое</a:t>
            </a:r>
          </a:p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обслуживание и ремонт ВС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9925" y="2957513"/>
            <a:ext cx="1928813" cy="1047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Переподготовка летного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инженерного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состава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8925" y="2941638"/>
            <a:ext cx="1928813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Пассажирские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авиационные перевозки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2575" y="1681163"/>
            <a:ext cx="1928813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Грузовые 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авиационные перевозки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4138" y="1454150"/>
            <a:ext cx="4057650" cy="3506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Трансфер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технологий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Внедрение инноваций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производственные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IT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технологии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Концентрация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высококвалифицированных кадров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Развитие мультимодальных грузовых авиаперевозок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99125" y="4981575"/>
            <a:ext cx="0" cy="230188"/>
          </a:xfrm>
          <a:prstGeom prst="straightConnector1">
            <a:avLst/>
          </a:prstGeom>
          <a:solidFill>
            <a:schemeClr val="accent1">
              <a:lumMod val="75000"/>
            </a:schemeClr>
          </a:solidFill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757738" y="5213350"/>
            <a:ext cx="1928812" cy="90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Выставочная деятельность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563938" y="4941888"/>
            <a:ext cx="0" cy="230187"/>
          </a:xfrm>
          <a:prstGeom prst="straightConnector1">
            <a:avLst/>
          </a:prstGeom>
          <a:solidFill>
            <a:schemeClr val="accent1">
              <a:lumMod val="75000"/>
            </a:schemeClr>
          </a:solidFill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624138" y="5173663"/>
            <a:ext cx="1928812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Логистическая деятельность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7"/>
          <p:cNvSpPr>
            <a:spLocks noChangeArrowheads="1"/>
          </p:cNvSpPr>
          <p:nvPr/>
        </p:nvSpPr>
        <p:spPr bwMode="auto">
          <a:xfrm>
            <a:off x="271463" y="333375"/>
            <a:ext cx="86058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 eaLnBrk="0" hangingPunct="0"/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Оценка капитальных вложений в инфраструктуру грузовых авиаперевозок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7BDB6-4226-4BD5-98FF-652C856CD469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6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0163" y="1125538"/>
            <a:ext cx="91440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Объем капитальный вложений в развитие инфраструктуры авиаперевозок составляет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7, 73  млрд. руб.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5348" y="1724998"/>
          <a:ext cx="9021148" cy="458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13" y="355600"/>
            <a:ext cx="8677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77900"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Предпосылки, определяющие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развитие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грузовых авиаперевозок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788" y="1336675"/>
            <a:ext cx="3121025" cy="765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 аэродромных комплекса </a:t>
            </a:r>
          </a:p>
          <a:p>
            <a:pPr indent="-457200" algn="ctr"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 Ульяновск-Восточный  ВПП – 5100х105м </a:t>
            </a:r>
          </a:p>
          <a:p>
            <a:pPr indent="-457200" algn="ctr"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Ульяновск-Центральный  ВПП – 3826х60м )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8788" y="2181225"/>
            <a:ext cx="3121025" cy="695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Потенциал земельных участков для развития инфраструктуры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4025" y="2968625"/>
            <a:ext cx="3121025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Льготные условия для инвесторов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0188" y="1214438"/>
            <a:ext cx="3546475" cy="4951412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dirty="0">
                <a:latin typeface="Cambria" pitchFamily="18" charset="0"/>
                <a:ea typeface="Times New Roman"/>
                <a:cs typeface="Times New Roman"/>
              </a:rPr>
              <a:t> </a:t>
            </a:r>
            <a:endParaRPr lang="ru-RU" sz="1100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2213" y="2181225"/>
            <a:ext cx="3848100" cy="1741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Решение транспортных задач</a:t>
            </a:r>
          </a:p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перевозки грузов на федеральном и международном уровне, при использовании удобного географического положения и развитой транспортной инфраструктуры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9188" y="4205288"/>
            <a:ext cx="3921125" cy="1824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Решение социально-экономических задач региона через развитие авиационных направлений экономики Ульяновской области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175" y="1336675"/>
            <a:ext cx="40227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азвитие грузовых авиаперевозок обеспечит решение следующих задач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2913" y="4508500"/>
            <a:ext cx="3121025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Учебные заведения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913" y="3767138"/>
            <a:ext cx="3121025" cy="585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ПОЭЗ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DDB51-1998-471C-9826-A1D5E3B21E53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7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3" y="5214938"/>
            <a:ext cx="3121025" cy="749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Развитие промышленности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6" name="Oval 75"/>
          <p:cNvSpPr>
            <a:spLocks noChangeArrowheads="1"/>
          </p:cNvSpPr>
          <p:nvPr/>
        </p:nvSpPr>
        <p:spPr bwMode="auto">
          <a:xfrm>
            <a:off x="4799013" y="1985963"/>
            <a:ext cx="407987" cy="390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7" name="Oval 75"/>
          <p:cNvSpPr>
            <a:spLocks noChangeArrowheads="1"/>
          </p:cNvSpPr>
          <p:nvPr/>
        </p:nvSpPr>
        <p:spPr bwMode="auto">
          <a:xfrm>
            <a:off x="4725988" y="4016375"/>
            <a:ext cx="407987" cy="3921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E613E-CB34-4F14-952D-22CF31977E2B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8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pic>
        <p:nvPicPr>
          <p:cNvPr id="26626" name="Picture 2" descr="C:\Users\User01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75247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Группа 1"/>
          <p:cNvGrpSpPr>
            <a:grpSpLocks/>
          </p:cNvGrpSpPr>
          <p:nvPr/>
        </p:nvGrpSpPr>
        <p:grpSpPr bwMode="auto">
          <a:xfrm>
            <a:off x="4443413" y="1136650"/>
            <a:ext cx="4295775" cy="5160963"/>
            <a:chOff x="4429227" y="1099403"/>
            <a:chExt cx="4295040" cy="5161656"/>
          </a:xfrm>
        </p:grpSpPr>
        <p:pic>
          <p:nvPicPr>
            <p:cNvPr id="26630" name="Picture 3" descr="C:\Users\User01\AppData\Local\Microsoft\Windows\Temporary Internet Files\Content.Outlook\YI76FDZL\towns.jpg"/>
            <p:cNvPicPr>
              <a:picLocks noChangeAspect="1" noChangeArrowheads="1"/>
            </p:cNvPicPr>
            <p:nvPr/>
          </p:nvPicPr>
          <p:blipFill>
            <a:blip r:embed="rId3"/>
            <a:srcRect l="7996" t="10390" r="6375" b="6320"/>
            <a:stretch>
              <a:fillRect/>
            </a:stretch>
          </p:blipFill>
          <p:spPr bwMode="auto">
            <a:xfrm>
              <a:off x="4429227" y="1099403"/>
              <a:ext cx="4284921" cy="516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438750" y="1599533"/>
              <a:ext cx="4285517" cy="12384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4063" y="1698625"/>
            <a:ext cx="31448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 итогам 2011 года Всемирный банк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признал Ульяновск лучшим регионом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России по легкости ведения бизнеса.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170113" y="393700"/>
            <a:ext cx="464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Ключевые характеристики региона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10259-E2BE-4BAE-A332-2FC7F5D6F0B7}" type="slidenum">
              <a:rPr lang="ru-RU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pPr>
                <a:defRPr/>
              </a:pPr>
              <a:t>9</a:t>
            </a:fld>
            <a:endParaRPr lang="ru-RU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557338"/>
            <a:ext cx="8856662" cy="4554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Налоговые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льготы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13,5% - ставка налога на прибыль организаций в части, подлежащей зачислению в региональный бюджет, в течение 8 лет (снижение на 4,5%);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0% - ставка налога на имущество организаций в течение 8 лет;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0% - ставка земельного налога в течение 8 лет;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0% - ставка транспортного налога в течение 8 лет.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 algn="just">
              <a:buFontTx/>
              <a:buAutoNum type="arabicPeriod" startAt="2"/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Субсидирование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налоговых затрат, понесенных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инвестором по следующим налогам: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Налог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на прибыль организаций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Налог на доходы физических лиц</a:t>
            </a:r>
          </a:p>
          <a:p>
            <a:pPr algn="just">
              <a:defRPr/>
            </a:pP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первые 8 лет реализации проекта инвестор </a:t>
            </a: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платит налоги </a:t>
            </a:r>
            <a:endParaRPr lang="ru-RU" sz="2000" b="1" u="sng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региональный бюджет</a:t>
            </a:r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20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2647950" y="387350"/>
            <a:ext cx="391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Преференции для инвесторов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455</Words>
  <Application>Microsoft Office PowerPoint</Application>
  <PresentationFormat>Экран (4:3)</PresentationFormat>
  <Paragraphs>113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Логистический бизнес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Горностаев;Екатерина Меркулова</dc:creator>
  <cp:lastModifiedBy>1</cp:lastModifiedBy>
  <cp:revision>388</cp:revision>
  <dcterms:modified xsi:type="dcterms:W3CDTF">2012-09-05T10:41:16Z</dcterms:modified>
  <cp:version>1</cp:version>
</cp:coreProperties>
</file>