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>
      <p:cViewPr>
        <p:scale>
          <a:sx n="75" d="100"/>
          <a:sy n="75" d="100"/>
        </p:scale>
        <p:origin x="-732" y="-51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144" y="56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371652-00F6-4891-8C20-F51AE212E217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403667-539C-47CF-8B17-61AABA2FC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7B89F4-9342-419F-B4EC-154A8A65A12C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8A1FFA-CEDD-44A4-87B1-99B7DE298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EF2A27-D76F-45D9-91E9-2FB72402F149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3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4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F5FE7-4A35-4701-AE40-E144CB9B75BF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9026-CC86-46CE-9352-CBC94FDC0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2C04-ADDB-4ECD-9403-D6DE4C37CCD9}" type="datetimeFigureOut">
              <a:rPr lang="en-US"/>
              <a:pPr>
                <a:defRPr/>
              </a:pPr>
              <a:t>7/26/2013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E7D40-73C4-4CC8-9CEA-937B2F4FC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513F-A064-498F-9161-9EDDDB255EE9}" type="datetimeFigureOut">
              <a:rPr lang="en-US"/>
              <a:pPr>
                <a:defRPr/>
              </a:pPr>
              <a:t>7/26/2013</a:t>
            </a:fld>
            <a:endParaRPr lang="en-US" dirty="0"/>
          </a:p>
        </p:txBody>
      </p:sp>
      <p:sp>
        <p:nvSpPr>
          <p:cNvPr id="4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4BA2C-4ADC-4115-9A7C-82AF01DC7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88E67-DBFE-4E22-A969-3D46941F821E}" type="datetimeFigureOut">
              <a:rPr lang="en-US"/>
              <a:pPr>
                <a:defRPr/>
              </a:pPr>
              <a:t>7/26/2013</a:t>
            </a:fld>
            <a:endParaRPr lang="en-US" dirty="0"/>
          </a:p>
        </p:txBody>
      </p:sp>
      <p:sp>
        <p:nvSpPr>
          <p:cNvPr id="3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C9E30-DC80-428E-AF06-AAE9EFBFFD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F0F39-12CD-4F64-8590-16DF94C10A5E}" type="datetimeFigureOut">
              <a:rPr lang="en-US"/>
              <a:pPr>
                <a:defRPr/>
              </a:pPr>
              <a:t>7/26/2013</a:t>
            </a:fld>
            <a:endParaRPr lang="en-US" dirty="0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013D-0A28-421D-8D7B-85F21D13B6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A705-CC2B-4E1C-9003-A478C6926951}" type="datetimeFigureOut">
              <a:rPr lang="en-US"/>
              <a:pPr>
                <a:defRPr/>
              </a:pPr>
              <a:t>7/26/2013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12DF-99F3-4B4A-AAB5-C047FB9B5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6188E-0E81-4A37-90DB-E682A6666EEA}" type="datetimeFigureOut">
              <a:rPr lang="en-US"/>
              <a:pPr>
                <a:defRPr/>
              </a:pPr>
              <a:t>7/26/2013</a:t>
            </a:fld>
            <a:endParaRPr lang="en-US" dirty="0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EE48-633C-4E9F-949A-E87A2CE85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5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6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0"/>
          <p:cNvSpPr>
            <a:spLocks noGrp="1"/>
          </p:cNvSpPr>
          <p:nvPr>
            <p:ph type="title"/>
          </p:nvPr>
        </p:nvSpPr>
        <p:spPr bwMode="auto">
          <a:xfrm>
            <a:off x="457200" y="3587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98BF438-6D13-4DBA-9F8E-66494D352FEB}" type="datetimeFigureOut">
              <a:rPr lang="en-US"/>
              <a:pPr>
                <a:defRPr/>
              </a:pPr>
              <a:t>7/26/2013</a:t>
            </a:fld>
            <a:endParaRPr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111C9B-EE56-4622-97BE-2E73E1C8FE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68B5996D50C52D7972F530C47122761C80BAF59689459074838C44C6EJ2J4H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Subtitle 1"/>
          <p:cNvSpPr>
            <a:spLocks noGrp="1"/>
          </p:cNvSpPr>
          <p:nvPr>
            <p:ph type="subTitle" idx="1"/>
          </p:nvPr>
        </p:nvSpPr>
        <p:spPr>
          <a:xfrm>
            <a:off x="6516688" y="6453188"/>
            <a:ext cx="2627312" cy="404812"/>
          </a:xfrm>
        </p:spPr>
        <p:txBody>
          <a:bodyPr>
            <a:normAutofit fontScale="85000" lnSpcReduction="1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Выступление </a:t>
            </a:r>
            <a:r>
              <a:rPr lang="ru-RU" sz="1600" b="1" dirty="0" err="1" smtClean="0">
                <a:solidFill>
                  <a:schemeClr val="bg1"/>
                </a:solidFill>
              </a:rPr>
              <a:t>Опенышева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С.В.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650" y="836613"/>
            <a:ext cx="7577138" cy="3887787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alpha val="100000"/>
                  </a:schemeClr>
                </a:solidFill>
              </a:rPr>
              <a:t>ИНФОРМАЦИЯ</a:t>
            </a:r>
            <a:br>
              <a:rPr lang="ru-RU" sz="3200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alpha val="100000"/>
                  </a:schemeClr>
                </a:solidFill>
              </a:rPr>
              <a:t>об итогах работы Правительственной комиссии по проведению административной реформы в Ульяновской области за I полугодие 2013 года и план работы на II полугодие 2013 года (состав, периодичность заседаний, протоколы заседаний и принимаемые решения)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Текст 1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Подкомиссии</a:t>
            </a:r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4. План работы Правительственной комиссии и подкомиссий Правительственной комиссии на II полугодие 2013 года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" y="1844675"/>
          <a:ext cx="8229600" cy="3794125"/>
        </p:xfrm>
        <a:graphic>
          <a:graphicData uri="http://schemas.openxmlformats.org/drawingml/2006/table">
            <a:tbl>
              <a:tblPr/>
              <a:tblGrid>
                <a:gridCol w="5740400"/>
                <a:gridCol w="1411288"/>
                <a:gridCol w="1077912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подкомиссии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 заседания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Подкомиссия по вопросам формирования показателей эффективности деятельности исполнительных органов государственной власти Ульяновской области, а также руководителей исполнительных органов государственной власти Ульяновской области и глав администраций муниципальных образований Ульяновской области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октября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декабря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Подкомиссия по вопросам повышения качества оказания государственных услуг и мониторинга реализации поэтапных планов выполнения мероприятий, содержащих ежегодные индикаторы, обеспечивающие достижение целевых показателей, установленных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Указом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Президента Российской Федерации от 07.05.2012 № 601 «Об основных направлениях совершенствования системы государственного управления»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августа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ноября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Подкомиссия по вопросам совершенствования контрольно-надзорных и разрешительных функций исполнительных органов государственной власти Ульяновской области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октября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Исключается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декабря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Исключается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Подкомиссия по вопросам развития и повышения эффективности государственной службы, оптимизации численности её кадрового состава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августа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ноября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83" marR="587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Правительственная комиссия является координационным органом и в соответствии с Положением заседает ежеквартально. В состав Комиссии входят представители ИОГВ, ОМСУ, территориальных органов федеральных органов исполнительной власти и представители общественности</a:t>
            </a:r>
            <a:r>
              <a:rPr lang="ru-RU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первом квартале 2013 года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заседание Правительственной комиссии прошло под председательством Губернатора – Председателя Правительства Ульяновской области </a:t>
            </a:r>
            <a:r>
              <a:rPr lang="ru-RU" sz="1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С.И.Морозова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21 января. Поручения с заседания Правительственной комиссии 21 января выполнены.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Во втором квартале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заседание Правительственной комиссии прошло 26.04.2013. под председательством заместителя Председателя Правительства Ульяновской области – руководителя Аппарата Губернатора и Правительства Ульяновской области </a:t>
            </a:r>
            <a:r>
              <a:rPr lang="ru-RU" sz="1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С.В.Опенышевой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Поручения с заседания Правительственной комиссии 26 апреля выполнены.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Комиссию в целях качественной реализации Указа Президента Российской Федерации № 601 входят 4 подкомиссии, состав и планы работы которых утверждены протоколом заседания Правительственной Комиссии от 26.04.2013 № 19</a:t>
            </a:r>
            <a:r>
              <a:rPr lang="ru-RU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Сегодня мы проводим 3-е квартальное заседание Правительственной комиссии, на котором рассмотрим итоги работы подкомиссий.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Итоги работы Правительственной комиссии за I полугодие 2013 года (состав, периодичность заседаний, протоколы заседаний и принимаемые решения).</a:t>
            </a:r>
            <a:endParaRPr lang="ru-RU" sz="2000" dirty="0" smtClean="0">
              <a:solidFill>
                <a:schemeClr val="tx1"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Подкомиссия по вопросам формирования показателей эффективности исполнительных органов государственной власти Ульяновской области, а также руководителей исполнительных органов государственной власти Ульяновской области и глав администраций муниципальных образований Ульяновской области. Руководитель – О.В.Асмус – министр экономики и планирования Ульяновской.</a:t>
            </a:r>
          </a:p>
          <a:p>
            <a:pPr marL="0" indent="449263" algn="just">
              <a:spcBef>
                <a:spcPct val="0"/>
              </a:spcBef>
              <a:buFontTx/>
              <a:buNone/>
            </a:pPr>
            <a:endParaRPr lang="ru-RU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Заседание подкомиссии в I полугодии проходило 28.06.2013 и 15.07.2013</a:t>
            </a: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 председательством Министра экономики и планирования Ульяновской области О.В.Асмуса.</a:t>
            </a:r>
          </a:p>
          <a:p>
            <a:pPr marL="0" indent="449263" algn="just">
              <a:spcBef>
                <a:spcPct val="0"/>
              </a:spcBef>
              <a:buFontTx/>
              <a:buNone/>
            </a:pPr>
            <a:endParaRPr lang="ru-RU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заседаниях рассмотрена суть подхода к оценке эффективности исполнительных органов государственной власти Ульяновской области, а также руководителей исполнительных органов государственной власти Ульяновской области и глав администраций муниципальных образований Ульяновской области., представлены и прокомментированы итоги, подготовленные Министерством экономики Ульяновской области, также отмечено, что комплексная оценка показателей эффективности деятельности органов местного самоуправления в этом году определялась исходя из уровня и динамики эффективности за 2010,2011,2012 год.</a:t>
            </a:r>
          </a:p>
          <a:p>
            <a:pPr marL="0" indent="449263" algn="just">
              <a:spcBef>
                <a:spcPct val="0"/>
              </a:spcBef>
              <a:buFontTx/>
              <a:buNone/>
            </a:pPr>
            <a:endParaRPr lang="ru-RU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Результатом работы заседаний подкомиссии стало утверждение членами комиссии рейтинга муниципальных образований Ульяновской области по итогам 2012 года</a:t>
            </a:r>
          </a:p>
        </p:txBody>
      </p:sp>
      <p:sp>
        <p:nvSpPr>
          <p:cNvPr id="14340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2. Итоги работы подкомиссий Правительственной комиссии за I полугодие 2013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Текст 1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597400"/>
          </a:xfrm>
        </p:spPr>
        <p:txBody>
          <a:bodyPr>
            <a:normAutofit lnSpcReduction="10000"/>
          </a:bodyPr>
          <a:lstStyle/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подкомиссия по вопросам повышения качества оказания государственных услуг и мониторинга реализации поэтапных планов выполнения мероприятий, содержащих ежегодные индикаторы, обеспечивающие достижения целевых показателей, установленных Указом. Руководитель - </a:t>
            </a:r>
            <a:r>
              <a:rPr lang="ru-RU" sz="14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А.Ю.Морозов</a:t>
            </a: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директор департамента государственного регулирования Министерства Ульяновской области по развитию информационных технологий и электронной демократии.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Заседания подкомиссий в I полугодии проходило 17.05.2013 и 18.07.2013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 председательством исполняющего обязанности Министра Ульяновской области по развитию информационных технологий и электронной демократии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Я.А.Егорова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Результатами работы подкомиссии стали: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методические разъяснения организационно-правовых основ внедрения ИС «Система гарантированной доставки электронных сообщений (далее – СГД) исполнительным органам государственной власти (далее - ИОГВ) и органам местного самоуправления Ульяновской области (далее - ОМСУ).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заключение дополнительного соглашения № 2 к Соглашению между Министерством связи и массовых коммуникаций Российской Федерации и Правительством Ульяновской области о взаимодействии при обеспечении предоставления (исполнения) государственных (муниципальных) услуг (функций) в электронной форме [от 01.03.2011 № 21-ДХ-П], предусматривающее передачу функций оператора региональной СМЭВ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Минкомсвязи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России.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необходимость внесения изменений в Распоряжение Правительства Российской Федерации от 17.12.2009 № 1993-р в части определения перечня наиболее востребованных и социально-значимых услуг (предложения подготовлены и направлены в адрес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Минкомсвязи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России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2. Итоги работы подкомиссий Правительственной комиссии за I полугодие 2013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Текст 1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752975"/>
          </a:xfrm>
        </p:spPr>
        <p:txBody>
          <a:bodyPr>
            <a:normAutofit lnSpcReduction="10000"/>
          </a:bodyPr>
          <a:lstStyle/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планы по внесению изменений в административные регламенты предоставления государственных и муниципальных услуг в части установления требований по времени ожидания в очереди не более 15 минут, а также приведения наименований муниципальных услуг в соответствии с Типовым перечнем муниципальных услуг;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методические разъяснения ИОГВ и ОМСУ о необходимости признания утратившими силу административных регламентов по предоставлению государственных и муниципальных услуг по рассмотрению обращений граждан в соответствии с Федеральным законом от 02.06.2006 № 59-ФЗ «О порядке рассмотрения обращений граждан Российской Федерации» и необходимости исключения сведений о соответствующих услугах из реестров услуг;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запрос в адрес Минэкономразвития по методикам расчёта показателей Указа Президента Российской Федерации от 07 мая 2012 г. № 601 «Об основных направлениях совершенствования системы государственного управления» (имеются неясности в части расчётов числа граждан, имеющих доступ к услугам в электронном виде). До настоящего времени ответа на этот вопрос нет. Вместе с тем на координационных совещаниях по вопросам развёртывания МФЦ в субъектах РФ в Минэкономразвития было отмечено, что методика расчёта удельных показателей Указа будет доведена до регионов отдельно.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выявлены сдерживающие факторы при реализации пунктов Указа (подготовлено и направлено письмо на имя начальника Управления Президента Российской Федерации по применению информационных технологий и развитию электронной демократии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А.Ю.Липова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информацией о сдерживающих факторах в реализации пунктов Указа) (вопрос компенсации затрат и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развертывания сети МФЦ в субъектах Российской Федерации со стороны Федерального бюджета Российской Федерации, а также противоречие в сроках достижения целевых показателей Указа); </a:t>
            </a:r>
          </a:p>
        </p:txBody>
      </p:sp>
      <p:sp>
        <p:nvSpPr>
          <p:cNvPr id="16387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2. Итоги работы подкомиссий Правительственной комиссии за I полугодие 2013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Текст 1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подкомиссия по совершенствованию контрольно – надзорных и разрешительных функций исполнительных органов государственной власти Ульяновской области. Руководитель – </a:t>
            </a:r>
            <a:r>
              <a:rPr lang="ru-RU" sz="14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О.В.Асмус</a:t>
            </a: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министр экономики и планирования Ульяновской области; заместитель руководителя – </a:t>
            </a:r>
            <a:r>
              <a:rPr lang="ru-RU" sz="14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А.Ю.Морозов</a:t>
            </a: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директор департамента государственного регулирования Министерства Ульяновской области по развитию информационных технологий и электронной демократии.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35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Заседание подкомиссии в I полугодии проходило 28.06.2013</a:t>
            </a:r>
            <a:r>
              <a:rPr lang="ru-RU" sz="135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 председательством Министра экономики и планирования Ульяновской области </a:t>
            </a:r>
            <a:r>
              <a:rPr lang="ru-RU" sz="135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О.В.Асмуса</a:t>
            </a:r>
            <a:r>
              <a:rPr lang="ru-RU" sz="135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35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35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I полугодии текущего года Министерством экономики Ульяновской области организована подготовка сводных докладов об осуществлении государственного контроля (надзора), муниципального контроля в Ульяновской области за 2012 год в соответствии с требованиями ст. 7 Федерального закона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и Правилами подготовки докладов об осуществлении государственного контроля (надзора), муниципального контроля в соответствующих сферах деятельности и об эффективности такого контроля (надзора), утверждёнными постановлением Правительства РФ от 05.04.2010 № 215.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35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Доклады предоставлены также в электронном виде посредством федеральной государственной информационной системы (ИС «Мониторинг»), размещенной в сети Интернет на официальном сайте Министерства экономического развития Российской Федерации (http://88.210.42.243/monitoring/).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35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итогам заседания подкомиссии формируется сводный отчёт по реализации предложений Минэкономразвития России по совершенствованию системы государственного контроля (надзора и муниципального контроля) (раздел 8 доклада «Об осуществлении государственного контроля (надзора), муниципального контроля в соответствующей сфере деятельности и об эффективности такого контроля (надзора</a:t>
            </a:r>
            <a:r>
              <a:rPr lang="ru-RU" sz="13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35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2. Итоги работы подкомиссий Правительственной комиссии за I полугодие 2013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Текст 1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подкомиссия по вопросам развития и повышения эффективности гражданской службы Ульяновской области, оптимизации численности её кадрового состава. Руководитель – А.М.Рябоконь, директор департамента государственной и муниципальной службы Правительства Ульяновской области.</a:t>
            </a:r>
          </a:p>
          <a:p>
            <a:pPr marL="0" indent="449263" algn="just">
              <a:spcBef>
                <a:spcPct val="0"/>
              </a:spcBef>
              <a:buFontTx/>
              <a:buNone/>
            </a:pPr>
            <a:endParaRPr lang="ru-RU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Заседание подкомиссии в I полугодии проходило 29.04.2013 и 03.07.2013</a:t>
            </a: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 председательством директора департамента государственной и муниципальной службы А.М.Рябоконь.</a:t>
            </a:r>
          </a:p>
          <a:p>
            <a:pPr marL="0" indent="449263" algn="just">
              <a:spcBef>
                <a:spcPct val="0"/>
              </a:spcBef>
              <a:buFontTx/>
              <a:buNone/>
            </a:pPr>
            <a:endParaRPr lang="ru-RU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Итогами заседаний подкомиссий стали:</a:t>
            </a:r>
          </a:p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проекты постановлений Губернатора Ульяновской области, устанавливающие перечень должностей, по которым предусматривается ротация государственных гражданских служащих Ульяновской области, и порядок обеспечения служащих, назначенных в порядке ротации в государственный орган Ульяновской области, расположенный в другом населённом пункте, служебным жилым помещением, а также проект методических рекомендаций по организации ротации;</a:t>
            </a:r>
          </a:p>
          <a:p>
            <a:pPr marL="0" indent="449263" algn="just"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утверждение методических рекомендации по организации ротации государственных гражданских служащих в Правительстве Ульяновской области и исполнительных органах государственной власти Ульяновской области, возглавляемых Правительством Ульяновской области;</a:t>
            </a:r>
          </a:p>
        </p:txBody>
      </p:sp>
      <p:sp>
        <p:nvSpPr>
          <p:cNvPr id="18435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2. Итоги работы подкомиссий Правительственной комиссии за I полугодие 2013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Текст 1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утверждение постановлений Губернатора Ульяновской области от 06.05.2013 № 75 «Об утверждении перечня должностей государственной гражданской службы Ульяновской области, по которым предусматривается ротация государственных гражданских служащих Ульяновской области» и от 06.05.2013 № 76 «Об утверждении Положения о порядке и условиях обеспечения государственных гражданских служащих Ульяновской области, назначенных в порядке ротации в государственный орган Ульяновской области, расположенный в другом населённом пункте, служебным жилым помещением, а также о порядке и размерах возмещения таким государственным гражданским служащим Ульяновской области расходов на наём (поднаём) жилого помещения»;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проект постановления Губернатора Ульяновской области «Об утверждении Плана проведения ротации государственных гражданских служащих Ульяновской области», 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новая структура исполнительных органов государственной власти Ульяновской области.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постановление Губернатора Ульяновской области от 28.06.2013 № 123 «О мерах по совершенствованию деятельности исполнительных органов государственной власти Ульяновской области» (вхождение Министерства по развитию информационных технологий и электронной демократии в аппарат Правительства Ульяновской области);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постановление Губернатора Ульяновской области от 01.07.2013 № 125 «О мерах по совершенствованию деятельности исполнительных органов государственной власти Ульяновской области» (слияние Министерства строительства Ульяновской области, Министерства промышленности и транспорта Ульяновской области, Министерства энергетики и жилищно-коммунального комплекса Ульяновской области);</a:t>
            </a:r>
          </a:p>
          <a:p>
            <a:pPr marL="0" indent="449263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постановление Губернатора от 01.07.2013 № 127 «О мерах по совершенствованию деятельности исполнительных органов государственной власти Ульяновской области» (слияние Министерства лесного хозяйства, природопользования и экологии Ульяновской области и Министерства сельского хозяйства Ульяновской области).</a:t>
            </a:r>
          </a:p>
        </p:txBody>
      </p:sp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2. Итоги работы подкомиссий Правительственной комиссии за I полугодие 2013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Текст 1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0" indent="449263"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работы Правительственной комиссии по проведению административной реформы в Ульяновской области в 2013 году в целом, вместе с планом работы подкомиссий, был утверждён ранее, протоколом Правительственной комиссии от 26.04.2013.</a:t>
            </a:r>
          </a:p>
          <a:p>
            <a:pPr marL="0" indent="449263"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соответствии с планом заседания Правительственной комиссии необходимо провести в 3 и 4 квартале 2013 года (в 3-ей декаде сентября и в 3-ей декаде декабря соответственно).</a:t>
            </a:r>
          </a:p>
          <a:p>
            <a:pPr marL="0" indent="449263"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этих заседаниях предполагается рассмотреть следующие вопросы:</a:t>
            </a:r>
          </a:p>
          <a:p>
            <a:pPr marL="0" indent="449263"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ru-RU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826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3. План работы Правительственной комиссии и подкомиссий Правительственной комиссии на II полугодие 2013 года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8775" y="2852738"/>
          <a:ext cx="8426450" cy="2951162"/>
        </p:xfrm>
        <a:graphic>
          <a:graphicData uri="http://schemas.openxmlformats.org/drawingml/2006/table">
            <a:tbl>
              <a:tblPr/>
              <a:tblGrid>
                <a:gridCol w="1285875"/>
                <a:gridCol w="7140575"/>
              </a:tblGrid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Квартал*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289" marR="642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Примерный перечень рассматриваемых вопросов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289" marR="642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3-я декада сентября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289" marR="642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Первые итоги работы промышленной эксплуатации СМЭВ в части предоставления услуг в электронном виде;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Об организации перевода государственных и муниципальных услуг Ульяновской области в электронный вид;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 мониторинге качества предоставления государственных и муниципальных услуг в Ульяновской области;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Об исполнении Указа Президента Российской Федерации от 07.05.2012 №601 «Об основных направлениях совершенствования системы государственного управления»;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Об итогах работы подкомиссий Правительственной комиссии по проведению административной реформы в Ульяновской области в I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квартале 2013 года</a:t>
                      </a:r>
                    </a:p>
                  </a:txBody>
                  <a:tcPr marL="64289" marR="642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3-я декада декабря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289" marR="642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 основных результатах исполнения плановых мероприятий в рамках повышения качества и доступности государственных и муниципальных услуг;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Об исполнении Указа Президента Российской Федерации от 07.05.2012 №601 «Об основных направлениях совершенствования системы государственного управления»;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3.О планах работы Правительственной комиссии по проведению административной реформы в Ульяновской области на 2014 год;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Об итогах работы подкомиссий Правительственной комиссии по проведению административной реформы в Ульяновской области в I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квартале 2013 года</a:t>
                      </a:r>
                    </a:p>
                  </a:txBody>
                  <a:tcPr marL="64289" marR="642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</TotalTime>
  <Words>1669</Words>
  <Application>Microsoft Office PowerPoint</Application>
  <PresentationFormat>Экран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Corbel</vt:lpstr>
      <vt:lpstr>Arial</vt:lpstr>
      <vt:lpstr>Calibri</vt:lpstr>
      <vt:lpstr>MS PGothic</vt:lpstr>
      <vt:lpstr>Times New Roman</vt:lpstr>
      <vt:lpstr>Тема1</vt:lpstr>
      <vt:lpstr>Тема1</vt:lpstr>
      <vt:lpstr>ИНФОРМАЦИЯ об итогах работы Правительственной комиссии по проведению административной реформы в Ульяновской области за I полугодие 2013 года и план работы на II полугодие 2013 года (состав, периодичность заседаний, протоколы заседаний и принимаемые решения)</vt:lpstr>
      <vt:lpstr>1. Итоги работы Правительственной комиссии за I полугодие 2013 года (состав, периодичность заседаний, протоколы заседаний и принимаемые решения).</vt:lpstr>
      <vt:lpstr>2. Итоги работы подкомиссий Правительственной комиссии за I полугодие 2013 года.</vt:lpstr>
      <vt:lpstr>2. Итоги работы подкомиссий Правительственной комиссии за I полугодие 2013 года.</vt:lpstr>
      <vt:lpstr>2. Итоги работы подкомиссий Правительственной комиссии за I полугодие 2013 года.</vt:lpstr>
      <vt:lpstr>2. Итоги работы подкомиссий Правительственной комиссии за I полугодие 2013 года.</vt:lpstr>
      <vt:lpstr>2. Итоги работы подкомиссий Правительственной комиссии за I полугодие 2013 года.</vt:lpstr>
      <vt:lpstr>2. Итоги работы подкомиссий Правительственной комиссии за I полугодие 2013 года.</vt:lpstr>
      <vt:lpstr>3. План работы Правительственной комиссии и подкомиссий Правительственной комиссии на II полугодие 2013 года </vt:lpstr>
      <vt:lpstr>4. План работы Правительственной комиссии и подкомиссий Правительственной комиссии на II полугодие 2013 года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итогах работы Правительственной комиссии по проведению административной реформы в Ульяновской области за I полугодие 2013 года и план работы на II полугодие 2013 года (состав, периодичность заседаний, протоколы заседаний и принимаемые решения)</dc:title>
  <dc:creator/>
  <cp:keywords/>
  <cp:lastModifiedBy/>
  <cp:revision>1</cp:revision>
  <dcterms:created xsi:type="dcterms:W3CDTF">2013-07-18T10:49:42Z</dcterms:created>
  <dcterms:modified xsi:type="dcterms:W3CDTF">2013-07-26T06:00:36Z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